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7"/>
  </p:notesMasterIdLst>
  <p:sldIdLst>
    <p:sldId id="256" r:id="rId3"/>
    <p:sldId id="265" r:id="rId4"/>
    <p:sldId id="348" r:id="rId5"/>
    <p:sldId id="258" r:id="rId6"/>
    <p:sldId id="330" r:id="rId7"/>
    <p:sldId id="329" r:id="rId8"/>
    <p:sldId id="331" r:id="rId9"/>
    <p:sldId id="349" r:id="rId10"/>
    <p:sldId id="350" r:id="rId11"/>
    <p:sldId id="351" r:id="rId12"/>
    <p:sldId id="352" r:id="rId13"/>
    <p:sldId id="353" r:id="rId14"/>
    <p:sldId id="354" r:id="rId15"/>
    <p:sldId id="267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1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>
      <p:cViewPr varScale="1">
        <p:scale>
          <a:sx n="70" d="100"/>
          <a:sy n="70" d="100"/>
        </p:scale>
        <p:origin x="12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F737B-21C3-47B7-982F-F3F914B467BA}" type="datetimeFigureOut">
              <a:rPr lang="en-US" smtClean="0"/>
              <a:t>19/2/2021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1DC79-F01F-42F2-A82B-91D0C9206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9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07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3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76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B, D: /k/</a:t>
            </a:r>
          </a:p>
          <a:p>
            <a:r>
              <a:rPr lang="en-US" dirty="0" smtClean="0"/>
              <a:t>C: /s/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0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A, C, D: /e/</a:t>
            </a:r>
          </a:p>
          <a:p>
            <a:r>
              <a:rPr lang="en-US" dirty="0" smtClean="0"/>
              <a:t>B: /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ɪ/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1DC79-F01F-42F2-A82B-91D0C92069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7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9" name="Google Shape;482;p35" descr="C:\Users\th3wa\Google Drive\Academic Work\Updated Logo.pn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5394" y="4267200"/>
            <a:ext cx="1239982" cy="1531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60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303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4346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0449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68886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05828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8836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3434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8340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987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91765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19/2/2021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979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954317"/>
            <a:ext cx="3574257" cy="903684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954317"/>
            <a:ext cx="9146380" cy="90368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Google Shape;118;p5"/>
          <p:cNvSpPr txBox="1"/>
          <p:nvPr userDrawn="1"/>
        </p:nvSpPr>
        <p:spPr>
          <a:xfrm>
            <a:off x="3810000" y="6096000"/>
            <a:ext cx="457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Washington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English Center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10" name="Google Shape;119;p5" descr="C:\Users\th3wa\Google Drive\Academic Work\Updated Logo.png"/>
          <p:cNvPicPr preferRelativeResize="0"/>
          <p:nvPr userDrawn="1"/>
        </p:nvPicPr>
        <p:blipFill rotWithShape="1">
          <a:blip r:embed="rId13" cstate="print">
            <a:alphaModFix/>
          </a:blip>
          <a:srcRect/>
          <a:stretch/>
        </p:blipFill>
        <p:spPr>
          <a:xfrm>
            <a:off x="7543800" y="5969081"/>
            <a:ext cx="761999" cy="932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81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905143" y="1502394"/>
            <a:ext cx="4501940" cy="1654983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Grade 7</a:t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English course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190691" y="2413189"/>
            <a:ext cx="6511131" cy="39506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By Washington English Center</a:t>
            </a:r>
            <a:endParaRPr lang="en-US" sz="2000" dirty="0"/>
          </a:p>
        </p:txBody>
      </p:sp>
      <p:pic>
        <p:nvPicPr>
          <p:cNvPr id="4" name="Picture 4" descr="C:\Users\th3wa\Google Drive\Academic Work\Updated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5" y="4249783"/>
            <a:ext cx="1327602" cy="162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271" y="2209800"/>
            <a:ext cx="337377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50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Romantic fi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973793" cy="448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1526" y="228600"/>
            <a:ext cx="16514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Romance</a:t>
            </a:r>
          </a:p>
          <a:p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Tình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cảm</a:t>
            </a:r>
            <a:endParaRPr lang="en-US" sz="2800" b="1" dirty="0"/>
          </a:p>
        </p:txBody>
      </p:sp>
      <p:pic>
        <p:nvPicPr>
          <p:cNvPr id="3" name="G7U8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46.0896" end="14626.90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134" y="170359"/>
            <a:ext cx="4095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GUESS THE WORD</a:t>
            </a:r>
          </a:p>
          <a:p>
            <a:r>
              <a:rPr lang="en-US" sz="2200" b="1" i="1" dirty="0" err="1" smtClean="0"/>
              <a:t>Đoán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từ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3019369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Documentary fi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93635" cy="44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228600"/>
            <a:ext cx="22797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Documentary</a:t>
            </a:r>
          </a:p>
          <a:p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Tài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liệu</a:t>
            </a:r>
            <a:endParaRPr lang="en-US" sz="2800" b="1" dirty="0"/>
          </a:p>
        </p:txBody>
      </p:sp>
      <p:pic>
        <p:nvPicPr>
          <p:cNvPr id="2" name="G7U8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75.5968" end="9697.3920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134" y="170359"/>
            <a:ext cx="4095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GUESS THE WORD</a:t>
            </a:r>
          </a:p>
          <a:p>
            <a:r>
              <a:rPr lang="en-US" sz="2200" b="1" i="1" dirty="0" err="1" smtClean="0"/>
              <a:t>Đoán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từ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1623289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"/>
            <a:ext cx="33826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Science-fiction</a:t>
            </a:r>
          </a:p>
          <a:p>
            <a:r>
              <a:rPr lang="vi-VN" sz="2800" b="1" dirty="0">
                <a:solidFill>
                  <a:schemeClr val="accent3">
                    <a:lumMod val="75000"/>
                  </a:schemeClr>
                </a:solidFill>
              </a:rPr>
              <a:t>Khoa học viễn tưởng</a:t>
            </a:r>
            <a:endParaRPr lang="en-US" sz="2800" b="1" dirty="0"/>
          </a:p>
        </p:txBody>
      </p:sp>
      <p:pic>
        <p:nvPicPr>
          <p:cNvPr id="7170" name="Picture 2" descr="Image result for Science-fiction fi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629400" cy="453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7U8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1.0464" end="5171.94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134" y="170359"/>
            <a:ext cx="4095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GUESS THE WORD</a:t>
            </a:r>
          </a:p>
          <a:p>
            <a:r>
              <a:rPr lang="en-US" sz="2200" b="1" i="1" dirty="0" err="1" smtClean="0"/>
              <a:t>Đoán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từ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3765955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Violent fi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543800" cy="462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52400"/>
            <a:ext cx="24384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Action:</a:t>
            </a:r>
          </a:p>
          <a:p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Hành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động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G7U8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45.68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134" y="170359"/>
            <a:ext cx="4095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GUESS THE WORD</a:t>
            </a:r>
          </a:p>
          <a:p>
            <a:r>
              <a:rPr lang="en-US" sz="2200" b="1" i="1" dirty="0" err="1" smtClean="0"/>
              <a:t>Đoán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từ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196637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457200"/>
            <a:ext cx="883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5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42310"/>
            <a:ext cx="6918687" cy="56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68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5" y="304800"/>
            <a:ext cx="7318373" cy="76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1295400"/>
            <a:ext cx="8305800" cy="3408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Plot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thrilling, terrifying, delicious, fascinating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Characters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convincing, fresh, believable, interesting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Script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interesting, amusing, excellent, bad-tempered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brilliant, fantastic, lazy, wonderful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65271" y="4648200"/>
            <a:ext cx="647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77000" y="3810000"/>
            <a:ext cx="182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12971" y="2895600"/>
            <a:ext cx="13926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33900" y="2057400"/>
            <a:ext cx="1104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729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8229600" cy="72519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192235"/>
              </p:ext>
            </p:extLst>
          </p:nvPr>
        </p:nvGraphicFramePr>
        <p:xfrm>
          <a:off x="1066800" y="1066800"/>
          <a:ext cx="6324599" cy="3200398"/>
        </p:xfrm>
        <a:graphic>
          <a:graphicData uri="http://schemas.openxmlformats.org/drawingml/2006/table">
            <a:tbl>
              <a:tblPr firstRow="1" firstCol="1" bandRow="1"/>
              <a:tblGrid>
                <a:gridCol w="4010722">
                  <a:extLst>
                    <a:ext uri="{9D8B030D-6E8A-4147-A177-3AD203B41FA5}">
                      <a16:colId xmlns:a16="http://schemas.microsoft.com/office/drawing/2014/main" val="1494802323"/>
                    </a:ext>
                  </a:extLst>
                </a:gridCol>
                <a:gridCol w="2313877">
                  <a:extLst>
                    <a:ext uri="{9D8B030D-6E8A-4147-A177-3AD203B41FA5}">
                      <a16:colId xmlns:a16="http://schemas.microsoft.com/office/drawing/2014/main" val="4253937564"/>
                    </a:ext>
                  </a:extLst>
                </a:gridCol>
              </a:tblGrid>
              <a:tr h="454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Scary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523832"/>
                  </a:ext>
                </a:extLst>
              </a:tr>
              <a:tr h="454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Romance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Violent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611842"/>
                  </a:ext>
                </a:extLst>
              </a:tr>
              <a:tr h="470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 Fiction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Romantic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186630"/>
                  </a:ext>
                </a:extLst>
              </a:tr>
              <a:tr h="454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Horror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985995"/>
                  </a:ext>
                </a:extLst>
              </a:tr>
              <a:tr h="454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Animated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Educational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7245"/>
                  </a:ext>
                </a:extLst>
              </a:tr>
              <a:tr h="454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Documentary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Funny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81533"/>
                  </a:ext>
                </a:extLst>
              </a:tr>
              <a:tr h="454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Comedy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Exciting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19727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4267198"/>
            <a:ext cx="8305800" cy="157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Pair work. Ask and answer about films. Use words and phrases in the vocabulary box.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A: What was the film like yesterday?</a:t>
            </a:r>
            <a:endParaRPr lang="en-US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B: It was brilliant! I want to see it again!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133600" y="3581400"/>
            <a:ext cx="30480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819400" y="3124200"/>
            <a:ext cx="23622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362200" y="2667000"/>
            <a:ext cx="28194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362200" y="3124200"/>
            <a:ext cx="28194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981200" y="1371600"/>
            <a:ext cx="3200400" cy="1371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81200" y="1371600"/>
            <a:ext cx="32004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62200" y="1752600"/>
            <a:ext cx="28194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971800" y="2209800"/>
            <a:ext cx="2209800" cy="1828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877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52400"/>
            <a:ext cx="8458200" cy="1600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2979" y="2133600"/>
            <a:ext cx="7924800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Brief Encounter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Laura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Jesson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meets Doctor Alec Harvey. They are married, but they continue to meet every week at a station. This is a beautiful, but sad (1)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916" y="4038600"/>
            <a:ext cx="8105273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Forrest Gump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Tom Hanks is very funny in this wonderful (2) _____________. Hanks won his second Oscar for his acting.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0" y="3011597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love story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4488119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comedy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79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337" y="533400"/>
            <a:ext cx="8305800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Minority Report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In the year 2054, the police can see the future. Tom Cruise is a policeman John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Anderton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his exciting (3) _____________.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342" y="2320693"/>
            <a:ext cx="8229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Blues Brothers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Jake and his brother, Elwood, decide to play their last concert. An exciting (4) _____________ with songs from Aretha Franklin.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5247" y="4267200"/>
            <a:ext cx="827371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Elizabeth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This (5)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tells the interesting story of the English queen, Elizabeth I (1558 – 1603).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379313"/>
            <a:ext cx="1021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fi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0200" y="2773124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musical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053" y="4276433"/>
            <a:ext cx="2363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historical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drama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06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00" y="533400"/>
            <a:ext cx="8229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 a Date with Tad Hamilton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In a competition,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Rosalee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wins a date with Tad Hamilton, a good-looking and famous actor. Will they fall in love? A simple, but very funny (6) _____________.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215" y="2455844"/>
            <a:ext cx="8153400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Little Big Man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An old man tells the story of his life. There are cowboys, Indians and everything you expect in this classic (7) _____________.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3268" y="434340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Psycho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Don’t watch this alone! A woman stops at a lonely hotel in Alfred Hitchcock’s famous (8) _____________.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236665" y="1410189"/>
            <a:ext cx="2460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romantic comedy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4758898"/>
            <a:ext cx="1667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horror film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3333841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western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48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685800"/>
            <a:ext cx="7620000" cy="4343400"/>
          </a:xfrm>
        </p:spPr>
        <p:txBody>
          <a:bodyPr>
            <a:normAutofit/>
          </a:bodyPr>
          <a:lstStyle/>
          <a:p>
            <a:pPr marL="0" indent="0"/>
            <a:r>
              <a:rPr lang="en-US" sz="7200" dirty="0" smtClean="0"/>
              <a:t>Unit </a:t>
            </a:r>
            <a:r>
              <a:rPr lang="en-US" sz="7200" dirty="0"/>
              <a:t>8</a:t>
            </a:r>
            <a:r>
              <a:rPr lang="en-US" sz="7200" dirty="0" smtClean="0"/>
              <a:t>: Films</a:t>
            </a:r>
          </a:p>
          <a:p>
            <a:pPr marL="0" indent="0"/>
            <a:r>
              <a:rPr lang="en-US" sz="7200" dirty="0" smtClean="0"/>
              <a:t>Lesson 1</a:t>
            </a:r>
          </a:p>
          <a:p>
            <a:pPr marL="0" indent="0"/>
            <a:r>
              <a:rPr lang="en-US" sz="7200" dirty="0" smtClean="0"/>
              <a:t>Page 64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80306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76200"/>
            <a:ext cx="327102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PRONUNCIATION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1000" y="69899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65" name="Picture 11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6290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38200" y="592518"/>
            <a:ext cx="8001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Task 5.</a:t>
            </a:r>
            <a:r>
              <a:rPr kumimoji="0" lang="en-US" alt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Listen and repeat the verbs. Pay attention to the sounds /t/, /d/ and /</a:t>
            </a:r>
            <a:r>
              <a:rPr kumimoji="0" lang="en-US" altLang="en-US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ɪd</a:t>
            </a:r>
            <a:r>
              <a:rPr kumimoji="0" lang="en-US" altLang="en-US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at the end of each verb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088086"/>
              </p:ext>
            </p:extLst>
          </p:nvPr>
        </p:nvGraphicFramePr>
        <p:xfrm>
          <a:off x="609600" y="1632976"/>
          <a:ext cx="4495800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1498600">
                  <a:extLst>
                    <a:ext uri="{9D8B030D-6E8A-4147-A177-3AD203B41FA5}">
                      <a16:colId xmlns:a16="http://schemas.microsoft.com/office/drawing/2014/main" val="1689484355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41238395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347898232"/>
                    </a:ext>
                  </a:extLst>
                </a:gridCol>
              </a:tblGrid>
              <a:tr h="4965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/t/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/d/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ɪd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868519"/>
                  </a:ext>
                </a:extLst>
              </a:tr>
              <a:tr h="31610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990639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5562600" y="1524000"/>
            <a:ext cx="3124200" cy="3657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617143"/>
              </p:ext>
            </p:extLst>
          </p:nvPr>
        </p:nvGraphicFramePr>
        <p:xfrm>
          <a:off x="5562600" y="1673081"/>
          <a:ext cx="2819400" cy="3386044"/>
        </p:xfrm>
        <a:graphic>
          <a:graphicData uri="http://schemas.openxmlformats.org/drawingml/2006/table">
            <a:tbl>
              <a:tblPr firstRow="1" firstCol="1" bandRow="1"/>
              <a:tblGrid>
                <a:gridCol w="1707649">
                  <a:extLst>
                    <a:ext uri="{9D8B030D-6E8A-4147-A177-3AD203B41FA5}">
                      <a16:colId xmlns:a16="http://schemas.microsoft.com/office/drawing/2014/main" val="2068488762"/>
                    </a:ext>
                  </a:extLst>
                </a:gridCol>
                <a:gridCol w="1111751">
                  <a:extLst>
                    <a:ext uri="{9D8B030D-6E8A-4147-A177-3AD203B41FA5}">
                      <a16:colId xmlns:a16="http://schemas.microsoft.com/office/drawing/2014/main" val="3837970117"/>
                    </a:ext>
                  </a:extLst>
                </a:gridCol>
              </a:tblGrid>
              <a:tr h="593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played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danced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094050"/>
                  </a:ext>
                </a:extLst>
              </a:tr>
              <a:tr h="593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walked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117197"/>
                  </a:ext>
                </a:extLst>
              </a:tr>
              <a:tr h="593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waited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viewed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919163"/>
                  </a:ext>
                </a:extLst>
              </a:tr>
              <a:tr h="593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needed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washed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931175"/>
                  </a:ext>
                </a:extLst>
              </a:tr>
              <a:tr h="593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watched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455002"/>
                  </a:ext>
                </a:extLst>
              </a:tr>
              <a:tr h="387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hated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66338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457390" y="2216463"/>
            <a:ext cx="1003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played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0224" y="2216462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walked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33843" y="2068626"/>
            <a:ext cx="1003801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waited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66567" y="2544666"/>
            <a:ext cx="1055097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needed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1112" y="2565742"/>
            <a:ext cx="1208985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watched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72431" y="2565742"/>
            <a:ext cx="970138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closed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0224" y="3096446"/>
            <a:ext cx="1055097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danced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60039" y="3068372"/>
            <a:ext cx="1072730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opened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26798" y="3616803"/>
            <a:ext cx="1072730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viewed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6005" y="3616803"/>
            <a:ext cx="1107997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washed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18023" y="4219132"/>
            <a:ext cx="885179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bored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33843" y="3088823"/>
            <a:ext cx="849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hated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7U8prono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47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8" grpId="0"/>
      <p:bldP spid="20" grpId="0"/>
      <p:bldP spid="32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2268570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LISTENING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74" y="785034"/>
            <a:ext cx="7772400" cy="51036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973080"/>
              </p:ext>
            </p:extLst>
          </p:nvPr>
        </p:nvGraphicFramePr>
        <p:xfrm>
          <a:off x="685800" y="1447795"/>
          <a:ext cx="7543800" cy="4419605"/>
        </p:xfrm>
        <a:graphic>
          <a:graphicData uri="http://schemas.openxmlformats.org/drawingml/2006/table">
            <a:tbl>
              <a:tblPr firstRow="1" firstCol="1" bandRow="1"/>
              <a:tblGrid>
                <a:gridCol w="1334546">
                  <a:extLst>
                    <a:ext uri="{9D8B030D-6E8A-4147-A177-3AD203B41FA5}">
                      <a16:colId xmlns:a16="http://schemas.microsoft.com/office/drawing/2014/main" val="3416392907"/>
                    </a:ext>
                  </a:extLst>
                </a:gridCol>
                <a:gridCol w="2246854">
                  <a:extLst>
                    <a:ext uri="{9D8B030D-6E8A-4147-A177-3AD203B41FA5}">
                      <a16:colId xmlns:a16="http://schemas.microsoft.com/office/drawing/2014/main" val="110330083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69147674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452656887"/>
                    </a:ext>
                  </a:extLst>
                </a:gridCol>
              </a:tblGrid>
              <a:tr h="666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 of movie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they describe it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645125"/>
                  </a:ext>
                </a:extLst>
              </a:tr>
              <a:tr h="1251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Becky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scary                    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93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exciting                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funny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clever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518347"/>
                  </a:ext>
                </a:extLst>
              </a:tr>
              <a:tr h="1251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Rich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funny                   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93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moving                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romantic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interesting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153"/>
                  </a:ext>
                </a:extLst>
              </a:tr>
              <a:tr h="1251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Laura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 of the Penguins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sad                        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93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violent                  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interesting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□ educational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96191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09800" y="254974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Madagascar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236220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2762310"/>
            <a:ext cx="22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0" y="274320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3733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Pride and  prejudice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363849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5161" y="361938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485769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0" y="485769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G7U8L1_list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500" y="3944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026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189" y="196516"/>
            <a:ext cx="23622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SPEAKING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57" y="685800"/>
            <a:ext cx="6198804" cy="511031"/>
          </a:xfrm>
          <a:prstGeom prst="rect">
            <a:avLst/>
          </a:prstGeom>
        </p:spPr>
      </p:pic>
      <p:pic>
        <p:nvPicPr>
          <p:cNvPr id="17" name="Picture 16" descr="D:\SCHOOL YEAR 2019 - 2020\SỬA SÁCH CẤP 2\image for use\penguin 1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889" y="2389061"/>
            <a:ext cx="1655445" cy="27432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Picture 17" descr="D:\SCHOOL YEAR 2019 - 2020\SỬA SÁCH CẤP 2\image for use\penguin 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07503" y="2222609"/>
            <a:ext cx="1524001" cy="27432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2060792" y="1138141"/>
            <a:ext cx="5358966" cy="865427"/>
          </a:xfrm>
          <a:prstGeom prst="wedgeRoundRectCallout">
            <a:avLst>
              <a:gd name="adj1" fmla="val -59171"/>
              <a:gd name="adj2" fmla="val 4689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just saw the most amazing movie, it was a(n) ........... film. What is your favorite kind of movie?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1737092" y="2029189"/>
            <a:ext cx="5629510" cy="853440"/>
          </a:xfrm>
          <a:prstGeom prst="wedgeRoundRectCallout">
            <a:avLst>
              <a:gd name="adj1" fmla="val 59471"/>
              <a:gd name="adj2" fmla="val 4915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really like ........................ My favorite one is ..................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1920875" y="2908250"/>
            <a:ext cx="5638800" cy="826790"/>
          </a:xfrm>
          <a:prstGeom prst="wedgeRoundRectCallout">
            <a:avLst>
              <a:gd name="adj1" fmla="val -58689"/>
              <a:gd name="adj2" fmla="val 2898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Hmm, I don’t like those that much. Why do you like that kind of movie?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1713028" y="3760661"/>
            <a:ext cx="5641541" cy="811339"/>
          </a:xfrm>
          <a:prstGeom prst="wedgeRoundRectCallout">
            <a:avLst>
              <a:gd name="adj1" fmla="val 57773"/>
              <a:gd name="adj2" fmla="val -833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Well, I would have to say because they are ...................................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1960779" y="4597620"/>
            <a:ext cx="5278221" cy="736379"/>
          </a:xfrm>
          <a:prstGeom prst="wedgeRoundRectCallout">
            <a:avLst>
              <a:gd name="adj1" fmla="val -57005"/>
              <a:gd name="adj2" fmla="val -4745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 is a good reason. If I had to choose a ........... that I like, it would be ......................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auto">
          <a:xfrm>
            <a:off x="1807844" y="5383656"/>
            <a:ext cx="5431156" cy="459719"/>
          </a:xfrm>
          <a:prstGeom prst="wedgeRoundRectCallout">
            <a:avLst>
              <a:gd name="adj1" fmla="val 58394"/>
              <a:gd name="adj2" fmla="val -3874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remember that movie, I think it is ....................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212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0"/>
            <a:ext cx="1859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PROJECT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990600"/>
            <a:ext cx="8534400" cy="485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74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th3wa\Google Drive\Academic Work\Updated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199"/>
            <a:ext cx="130978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173665"/>
            <a:ext cx="3337142" cy="459772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 rot="19140000">
            <a:off x="612106" y="1220096"/>
            <a:ext cx="5648623" cy="1654983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/>
              <a:t>Thank you and see you next lesson!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1641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629400" y="4876800"/>
            <a:ext cx="990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762000" y="304800"/>
            <a:ext cx="7520940" cy="548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Vocabulary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860533"/>
              </p:ext>
            </p:extLst>
          </p:nvPr>
        </p:nvGraphicFramePr>
        <p:xfrm>
          <a:off x="293369" y="1066800"/>
          <a:ext cx="8458201" cy="4758210"/>
        </p:xfrm>
        <a:graphic>
          <a:graphicData uri="http://schemas.openxmlformats.org/drawingml/2006/table">
            <a:tbl>
              <a:tblPr firstRow="1" firstCol="1" bandRow="1"/>
              <a:tblGrid>
                <a:gridCol w="1870314">
                  <a:extLst>
                    <a:ext uri="{9D8B030D-6E8A-4147-A177-3AD203B41FA5}">
                      <a16:colId xmlns:a16="http://schemas.microsoft.com/office/drawing/2014/main" val="3536163461"/>
                    </a:ext>
                  </a:extLst>
                </a:gridCol>
                <a:gridCol w="2164793">
                  <a:extLst>
                    <a:ext uri="{9D8B030D-6E8A-4147-A177-3AD203B41FA5}">
                      <a16:colId xmlns:a16="http://schemas.microsoft.com/office/drawing/2014/main" val="2371725916"/>
                    </a:ext>
                  </a:extLst>
                </a:gridCol>
                <a:gridCol w="2213292">
                  <a:extLst>
                    <a:ext uri="{9D8B030D-6E8A-4147-A177-3AD203B41FA5}">
                      <a16:colId xmlns:a16="http://schemas.microsoft.com/office/drawing/2014/main" val="2978711169"/>
                    </a:ext>
                  </a:extLst>
                </a:gridCol>
                <a:gridCol w="2209802">
                  <a:extLst>
                    <a:ext uri="{9D8B030D-6E8A-4147-A177-3AD203B41FA5}">
                      <a16:colId xmlns:a16="http://schemas.microsoft.com/office/drawing/2014/main" val="135893904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action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educational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funny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moving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108535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romance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comedy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horror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documentary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935832"/>
                  </a:ext>
                </a:extLst>
              </a:tr>
              <a:tr h="11998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clever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animated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romantic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science-fiction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6188491"/>
                  </a:ext>
                </a:extLst>
              </a:tr>
              <a:tr h="119613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scary</a:t>
                      </a:r>
                      <a:endParaRPr lang="en-US" sz="280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exciting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interesting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5F497A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violent</a:t>
                      </a:r>
                      <a:endParaRPr lang="en-US" sz="2800" dirty="0">
                        <a:solidFill>
                          <a:srgbClr val="5F497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45736"/>
                  </a:ext>
                </a:extLst>
              </a:tr>
            </a:tbl>
          </a:graphicData>
        </a:graphic>
      </p:graphicFrame>
      <p:sp>
        <p:nvSpPr>
          <p:cNvPr id="21" name="Oval 20"/>
          <p:cNvSpPr/>
          <p:nvPr/>
        </p:nvSpPr>
        <p:spPr>
          <a:xfrm>
            <a:off x="222535" y="1066800"/>
            <a:ext cx="1334512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8007" y="2220721"/>
            <a:ext cx="1664593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28601" y="3489465"/>
            <a:ext cx="12192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4880" y="4627005"/>
            <a:ext cx="135424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165984" y="1061375"/>
            <a:ext cx="1948816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145406" y="2345835"/>
            <a:ext cx="1435994" cy="997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166333" y="3488316"/>
            <a:ext cx="1563205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024206" y="4635196"/>
            <a:ext cx="1705332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233769" y="1152935"/>
            <a:ext cx="12192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67585" y="2230037"/>
            <a:ext cx="1539017" cy="978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58802" y="3505844"/>
            <a:ext cx="1784797" cy="9455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211658" y="4572176"/>
            <a:ext cx="1904453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455137" y="1050205"/>
            <a:ext cx="1632633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292402" y="2185953"/>
            <a:ext cx="231463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36057" y="3366758"/>
            <a:ext cx="19812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324600" y="4652708"/>
            <a:ext cx="1892657" cy="946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7U8vocabulary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20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8600"/>
            <a:ext cx="7543800" cy="48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sz="half" idx="4294967295"/>
          </p:nvPr>
        </p:nvSpPr>
        <p:spPr>
          <a:xfrm>
            <a:off x="838200" y="1538369"/>
            <a:ext cx="3657600" cy="3276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Action: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Romance:</a:t>
            </a:r>
            <a:endParaRPr lang="en-US" sz="44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Clever: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Scary: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837563" y="1520762"/>
            <a:ext cx="4953000" cy="323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Hành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động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</a:rPr>
              <a:t>Tình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</a:rPr>
              <a:t>cảm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hông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minh</a:t>
            </a: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Đáng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sợ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G7U8slide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042" y="343126"/>
            <a:ext cx="623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LISTEN AND REPEAT </a:t>
            </a:r>
          </a:p>
          <a:p>
            <a:r>
              <a:rPr lang="en-US" sz="2200" b="1" i="1" dirty="0" err="1" smtClean="0"/>
              <a:t>Nghe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và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đọc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theo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giáo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viên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3004334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62689" y="292713"/>
            <a:ext cx="7543800" cy="48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sz="half" idx="4294967295"/>
          </p:nvPr>
        </p:nvSpPr>
        <p:spPr>
          <a:xfrm>
            <a:off x="695445" y="1270295"/>
            <a:ext cx="4419600" cy="4343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Educational: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Comedy: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Animated: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Exciting: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5028645" y="1270295"/>
            <a:ext cx="4267200" cy="472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Giáo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</a:rPr>
              <a:t>dục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</a:rPr>
              <a:t>Phim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</a:rPr>
              <a:t>hài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</a:rPr>
              <a:t>Hoạt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</a:rPr>
              <a:t>hình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Phấn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khích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G7U8slide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445" y="348303"/>
            <a:ext cx="623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LISTEN AND REPEAT </a:t>
            </a:r>
          </a:p>
          <a:p>
            <a:r>
              <a:rPr lang="en-US" sz="2200" b="1" i="1" dirty="0" err="1" smtClean="0"/>
              <a:t>Nghe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và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đọc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theo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giáo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viên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1741662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8600"/>
            <a:ext cx="7543800" cy="48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sz="half" idx="4294967295"/>
          </p:nvPr>
        </p:nvSpPr>
        <p:spPr>
          <a:xfrm>
            <a:off x="990600" y="1374774"/>
            <a:ext cx="4419600" cy="37338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Funny: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Horror: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Romantic: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Interesting: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606119" y="1386147"/>
            <a:ext cx="4724400" cy="3733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</a:rPr>
              <a:t>Buồn cười 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Kinh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dị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Lãng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mạn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Thú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</a:rPr>
              <a:t>vị</a:t>
            </a:r>
            <a:endParaRPr lang="en-US" sz="4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g7U8slide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042" y="343126"/>
            <a:ext cx="623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LISTEN AND REPEAT </a:t>
            </a:r>
          </a:p>
          <a:p>
            <a:r>
              <a:rPr lang="en-US" sz="2200" b="1" i="1" dirty="0" err="1" smtClean="0"/>
              <a:t>Nghe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và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đọc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theo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giáo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viên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22645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228600"/>
            <a:ext cx="7543800" cy="487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sz="3200" dirty="0" smtClean="0"/>
          </a:p>
        </p:txBody>
      </p:sp>
      <p:sp>
        <p:nvSpPr>
          <p:cNvPr id="8" name="Content Placeholder 1"/>
          <p:cNvSpPr>
            <a:spLocks noGrp="1"/>
          </p:cNvSpPr>
          <p:nvPr>
            <p:ph sz="half" idx="4294967295"/>
          </p:nvPr>
        </p:nvSpPr>
        <p:spPr>
          <a:xfrm>
            <a:off x="619954" y="1354516"/>
            <a:ext cx="3925888" cy="372903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Moving: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Documentary: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Science-fiction:</a:t>
            </a:r>
          </a:p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Violent: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378716" y="1354516"/>
            <a:ext cx="5143500" cy="3881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Di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chuyển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Tài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liệu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vi-VN" sz="4000" dirty="0" smtClean="0">
                <a:solidFill>
                  <a:schemeClr val="accent3">
                    <a:lumMod val="75000"/>
                  </a:schemeClr>
                </a:solidFill>
              </a:rPr>
              <a:t>Khoa học viễn tưởng 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Bạo</a:t>
            </a: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3">
                    <a:lumMod val="75000"/>
                  </a:schemeClr>
                </a:solidFill>
              </a:rPr>
              <a:t>lực</a:t>
            </a:r>
            <a:endParaRPr lang="en-US" sz="4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G7U8slide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387" y="394327"/>
            <a:ext cx="623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LISTEN AND REPEAT </a:t>
            </a:r>
          </a:p>
          <a:p>
            <a:r>
              <a:rPr lang="en-US" sz="2200" b="1" i="1" dirty="0" err="1" smtClean="0"/>
              <a:t>Nghe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và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đọc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theo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giáo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viên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349798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nim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939800"/>
            <a:ext cx="81280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170359"/>
            <a:ext cx="281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Animated</a:t>
            </a:r>
          </a:p>
          <a:p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Hoạt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" name="G7U8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950.49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134" y="170359"/>
            <a:ext cx="4095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GUESS THE WORD</a:t>
            </a:r>
          </a:p>
          <a:p>
            <a:r>
              <a:rPr lang="en-US" sz="2200" b="1" i="1" dirty="0" err="1" smtClean="0"/>
              <a:t>Đoán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từ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243110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Horr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989358" cy="449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228600"/>
            <a:ext cx="167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Horror</a:t>
            </a:r>
          </a:p>
          <a:p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Kinh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dị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G7U8picture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86.3208" end="18344.23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134" y="170359"/>
            <a:ext cx="4095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GUESS THE WORD</a:t>
            </a:r>
          </a:p>
          <a:p>
            <a:r>
              <a:rPr lang="en-US" sz="2200" b="1" i="1" dirty="0" err="1" smtClean="0"/>
              <a:t>Đoán</a:t>
            </a:r>
            <a:r>
              <a:rPr lang="en-US" sz="2200" b="1" i="1" dirty="0" smtClean="0"/>
              <a:t> </a:t>
            </a:r>
            <a:r>
              <a:rPr lang="en-US" sz="2200" b="1" i="1" dirty="0" err="1" smtClean="0"/>
              <a:t>từ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1081135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1241</TotalTime>
  <Words>817</Words>
  <Application>Microsoft Office PowerPoint</Application>
  <PresentationFormat>On-screen Show (4:3)</PresentationFormat>
  <Paragraphs>217</Paragraphs>
  <Slides>24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Franklin Gothic Book</vt:lpstr>
      <vt:lpstr>Franklin Gothic Medium</vt:lpstr>
      <vt:lpstr>Symbol</vt:lpstr>
      <vt:lpstr>Times New Roman</vt:lpstr>
      <vt:lpstr>Tunga</vt:lpstr>
      <vt:lpstr>Wingdings</vt:lpstr>
      <vt:lpstr>Angles</vt:lpstr>
      <vt:lpstr>1_Angles</vt:lpstr>
      <vt:lpstr>Grade 7 Supplementary English 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 Video</dc:title>
  <dc:creator>Way Sikorski</dc:creator>
  <cp:lastModifiedBy>Admin</cp:lastModifiedBy>
  <cp:revision>117</cp:revision>
  <dcterms:created xsi:type="dcterms:W3CDTF">2006-08-16T00:00:00Z</dcterms:created>
  <dcterms:modified xsi:type="dcterms:W3CDTF">2021-02-19T12:30:46Z</dcterms:modified>
</cp:coreProperties>
</file>